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9" r:id="rId3"/>
    <p:sldId id="296" r:id="rId4"/>
    <p:sldId id="263" r:id="rId5"/>
    <p:sldId id="258" r:id="rId6"/>
    <p:sldId id="257" r:id="rId7"/>
    <p:sldId id="260" r:id="rId8"/>
    <p:sldId id="261" r:id="rId9"/>
    <p:sldId id="262" r:id="rId10"/>
    <p:sldId id="290" r:id="rId11"/>
    <p:sldId id="264" r:id="rId12"/>
    <p:sldId id="266" r:id="rId13"/>
    <p:sldId id="265" r:id="rId14"/>
    <p:sldId id="278" r:id="rId15"/>
    <p:sldId id="269" r:id="rId16"/>
    <p:sldId id="279" r:id="rId17"/>
    <p:sldId id="275" r:id="rId18"/>
    <p:sldId id="267" r:id="rId19"/>
    <p:sldId id="297" r:id="rId20"/>
    <p:sldId id="271" r:id="rId21"/>
  </p:sldIdLst>
  <p:sldSz cx="9144000" cy="6858000" type="screen4x3"/>
  <p:notesSz cx="6858000" cy="99456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6475"/>
    <a:srgbClr val="2E7B0F"/>
    <a:srgbClr val="8F0D3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6" autoAdjust="0"/>
    <p:restoredTop sz="94660"/>
  </p:normalViewPr>
  <p:slideViewPr>
    <p:cSldViewPr>
      <p:cViewPr varScale="1">
        <p:scale>
          <a:sx n="70" d="100"/>
          <a:sy n="70" d="100"/>
        </p:scale>
        <p:origin x="-8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63E6347-E725-4DDD-85EB-D1E32946DBCF}" type="datetimeFigureOut">
              <a:rPr lang="ru-RU"/>
              <a:pPr>
                <a:defRPr/>
              </a:pPr>
              <a:t>12.02.2014</a:t>
            </a:fld>
            <a:endParaRPr lang="ru-RU"/>
          </a:p>
        </p:txBody>
      </p:sp>
      <p:sp>
        <p:nvSpPr>
          <p:cNvPr id="15364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9429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24400"/>
            <a:ext cx="5486400" cy="447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721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E250E3-3A7D-462B-B42D-0210FA8B80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35071"/>
            <a:ext cx="7772400" cy="1470025"/>
          </a:xfr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3600" b="0" i="0" kern="12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j-ea"/>
                <a:cs typeface="+mj-cs"/>
              </a:defRPr>
            </a:lvl1pPr>
          </a:lstStyle>
          <a:p>
            <a:r>
              <a:rPr lang="uk-UA" smtClean="0"/>
              <a:t>Зразок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90846"/>
            <a:ext cx="6400800" cy="1752600"/>
          </a:xfrm>
        </p:spPr>
        <p:txBody>
          <a:bodyPr/>
          <a:lstStyle>
            <a:lvl1pPr marL="0" indent="0" algn="ctr">
              <a:buNone/>
              <a:defRPr lang="en-US" sz="2400" kern="1200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BEC3B-823A-4085-8A2E-5AB476655D58}" type="datetimeFigureOut">
              <a:rPr lang="ru-RU"/>
              <a:pPr>
                <a:defRPr/>
              </a:pPr>
              <a:t>12.02.2014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46AD3-F51D-4018-B779-CF5B3612CE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C8733-991A-4526-A198-34A300E272AE}" type="datetimeFigureOut">
              <a:rPr lang="ru-RU"/>
              <a:pPr>
                <a:defRPr/>
              </a:pPr>
              <a:t>12.02.2014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BC115-F55D-4762-82B9-2D235948D3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F0967-D084-4C86-BAAF-985C1A9667FE}" type="datetimeFigureOut">
              <a:rPr lang="ru-RU"/>
              <a:pPr>
                <a:defRPr/>
              </a:pPr>
              <a:t>12.02.2014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45AF9-503E-45A8-A711-359D40A0C1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2E172-A4BC-4382-B3F2-2B5804873ED9}" type="datetimeFigureOut">
              <a:rPr lang="ru-RU"/>
              <a:pPr>
                <a:defRPr/>
              </a:pPr>
              <a:t>12.02.2014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B4C30-F170-40D5-B1C8-D3A99117E7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B39BD-533B-4276-AB09-982B16C4B36D}" type="datetimeFigureOut">
              <a:rPr lang="ru-RU"/>
              <a:pPr>
                <a:defRPr/>
              </a:pPr>
              <a:t>12.02.2014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94E91-FBC5-44A0-BE31-9C2AA9A91D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2CBF0-97BE-4A8B-8C03-F01C0E125743}" type="datetimeFigureOut">
              <a:rPr lang="ru-RU"/>
              <a:pPr>
                <a:defRPr/>
              </a:pPr>
              <a:t>12.02.2014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38A1E-BF32-4B1E-8387-DEA50D4A85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lang="en-US" sz="2400" kern="1200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C80B9-26AB-4092-8F19-D170DF798151}" type="datetimeFigureOut">
              <a:rPr lang="ru-RU"/>
              <a:pPr>
                <a:defRPr/>
              </a:pPr>
              <a:t>12.02.2014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2F624-251B-46FC-9D08-9BFCB9CC58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5AECB-839D-46D8-A7DE-0368BD419DDB}" type="datetimeFigureOut">
              <a:rPr lang="ru-RU"/>
              <a:pPr>
                <a:defRPr/>
              </a:pPr>
              <a:t>12.02.2014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64FD9-A11E-4288-9C1C-CCECCC98A8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DEF89-973D-4BCC-919B-E35DBD54AC81}" type="datetimeFigureOut">
              <a:rPr lang="ru-RU"/>
              <a:pPr>
                <a:defRPr/>
              </a:pPr>
              <a:t>12.02.2014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4D77E-E404-408B-A2CF-A9A8D008E0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74274-44EC-4CDE-95A8-737CC5490D9F}" type="datetimeFigureOut">
              <a:rPr lang="ru-RU"/>
              <a:pPr>
                <a:defRPr/>
              </a:pPr>
              <a:t>12.02.2014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B3D93-AF5B-4FED-869B-691298BAD3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46F8F-6DAA-4BD7-B333-F51EF55DF44D}" type="datetimeFigureOut">
              <a:rPr lang="ru-RU"/>
              <a:pPr>
                <a:defRPr/>
              </a:pPr>
              <a:t>12.02.2014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8927D-9C73-4B61-B229-F2C1077C7B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24A03-3DF2-4C3E-B188-3148E5F96095}" type="datetimeFigureOut">
              <a:rPr lang="ru-RU"/>
              <a:pPr>
                <a:defRPr/>
              </a:pPr>
              <a:t>12.02.2014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4F6F5-A364-424B-97BC-2E3AE3C11C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E2565-D894-474C-A9B0-D76BE418A4FB}" type="datetimeFigureOut">
              <a:rPr lang="ru-RU"/>
              <a:pPr>
                <a:defRPr/>
              </a:pPr>
              <a:t>12.02.2014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65225-30A7-44F1-8C3E-C260B716BC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D114FE4-2291-4604-81B1-6AB507DBCC21}" type="datetimeFigureOut">
              <a:rPr lang="ru-RU"/>
              <a:pPr>
                <a:defRPr/>
              </a:pPr>
              <a:t>12.02.2014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2A6213-61DD-4C25-910D-E2734289D6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  <p:sldLayoutId id="2147483650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ru-RU" sz="3600" kern="1200" dirty="0">
          <a:solidFill>
            <a:srgbClr val="215968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mbri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15968"/>
          </a:solidFill>
          <a:latin typeface="Cambr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15968"/>
          </a:solidFill>
          <a:latin typeface="Cambr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15968"/>
          </a:solidFill>
          <a:latin typeface="Cambr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15968"/>
          </a:solidFill>
          <a:latin typeface="Cambr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15968"/>
          </a:solidFill>
          <a:latin typeface="Cambr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15968"/>
          </a:solidFill>
          <a:latin typeface="Cambr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15968"/>
          </a:solidFill>
          <a:latin typeface="Cambr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15968"/>
          </a:solidFill>
          <a:latin typeface="Cambr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215968"/>
          </a:solidFill>
          <a:latin typeface="Cambria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215968"/>
          </a:solidFill>
          <a:latin typeface="Cambria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215968"/>
          </a:solidFill>
          <a:latin typeface="Cambria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215968"/>
          </a:solidFill>
          <a:latin typeface="Cambria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215968"/>
          </a:solidFill>
          <a:latin typeface="Cambr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1.png"/><Relationship Id="rId7" Type="http://schemas.openxmlformats.org/officeDocument/2006/relationships/image" Target="../media/image19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0" Type="http://schemas.openxmlformats.org/officeDocument/2006/relationships/image" Target="../media/image30.png"/><Relationship Id="rId4" Type="http://schemas.openxmlformats.org/officeDocument/2006/relationships/image" Target="../media/image22.png"/><Relationship Id="rId9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/>
          <p:cNvSpPr>
            <a:spLocks noGrp="1"/>
          </p:cNvSpPr>
          <p:nvPr>
            <p:ph type="title" idx="4294967295"/>
          </p:nvPr>
        </p:nvSpPr>
        <p:spPr bwMode="auto">
          <a:xfrm>
            <a:off x="539750" y="981075"/>
            <a:ext cx="8229600" cy="2578100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uk-UA" smtClean="0">
                <a:effectLst/>
              </a:rPr>
              <a:t>        </a:t>
            </a:r>
            <a:r>
              <a:rPr lang="uk-UA" smtClean="0">
                <a:solidFill>
                  <a:schemeClr val="folHlink"/>
                </a:solidFill>
                <a:effectLst/>
                <a:latin typeface="Monotype Corsiva" pitchFamily="66" charset="0"/>
              </a:rPr>
              <a:t>Повторення й узагальнення вивченого </a:t>
            </a:r>
            <a:br>
              <a:rPr lang="uk-UA" smtClean="0">
                <a:solidFill>
                  <a:schemeClr val="folHlink"/>
                </a:solidFill>
                <a:effectLst/>
                <a:latin typeface="Monotype Corsiva" pitchFamily="66" charset="0"/>
              </a:rPr>
            </a:br>
            <a:r>
              <a:rPr lang="uk-UA" smtClean="0">
                <a:solidFill>
                  <a:schemeClr val="folHlink"/>
                </a:solidFill>
                <a:effectLst/>
                <a:latin typeface="Monotype Corsiva" pitchFamily="66" charset="0"/>
              </a:rPr>
              <a:t>                    про      займенник</a:t>
            </a:r>
            <a:br>
              <a:rPr lang="uk-UA" smtClean="0">
                <a:solidFill>
                  <a:schemeClr val="folHlink"/>
                </a:solidFill>
                <a:effectLst/>
                <a:latin typeface="Monotype Corsiva" pitchFamily="66" charset="0"/>
              </a:rPr>
            </a:br>
            <a:r>
              <a:rPr lang="uk-UA" sz="3200" smtClean="0">
                <a:effectLst/>
                <a:latin typeface="Arial" charset="0"/>
              </a:rPr>
              <a:t> </a:t>
            </a:r>
            <a:endParaRPr sz="3200" smtClean="0">
              <a:effectLst/>
              <a:latin typeface="Arial" charset="0"/>
            </a:endParaRPr>
          </a:p>
        </p:txBody>
      </p:sp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3284538"/>
            <a:ext cx="376713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2276475"/>
            <a:ext cx="2592387" cy="24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4" name="Oval 10"/>
          <p:cNvSpPr>
            <a:spLocks noChangeArrowheads="1"/>
          </p:cNvSpPr>
          <p:nvPr/>
        </p:nvSpPr>
        <p:spPr bwMode="auto">
          <a:xfrm rot="2115165">
            <a:off x="539750" y="2492375"/>
            <a:ext cx="2628900" cy="197643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3200"/>
              <a:t>Я  - ми</a:t>
            </a:r>
            <a:endParaRPr lang="ru-RU" sz="3200"/>
          </a:p>
        </p:txBody>
      </p:sp>
      <p:pic>
        <p:nvPicPr>
          <p:cNvPr id="2663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1773238"/>
            <a:ext cx="3167063" cy="298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6" name="Oval 12"/>
          <p:cNvSpPr>
            <a:spLocks noChangeArrowheads="1"/>
          </p:cNvSpPr>
          <p:nvPr/>
        </p:nvSpPr>
        <p:spPr bwMode="auto">
          <a:xfrm rot="2115165">
            <a:off x="3419475" y="2349500"/>
            <a:ext cx="2268538" cy="19050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3200"/>
              <a:t>Я-р - ви-р;</a:t>
            </a:r>
            <a:endParaRPr lang="ru-RU" sz="3200"/>
          </a:p>
        </p:txBody>
      </p:sp>
      <p:pic>
        <p:nvPicPr>
          <p:cNvPr id="2663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3644900"/>
            <a:ext cx="3095625" cy="291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8" name="Oval 14"/>
          <p:cNvSpPr>
            <a:spLocks noChangeArrowheads="1"/>
          </p:cNvSpPr>
          <p:nvPr/>
        </p:nvSpPr>
        <p:spPr bwMode="auto">
          <a:xfrm rot="2115165">
            <a:off x="3419475" y="4149725"/>
            <a:ext cx="2628900" cy="197643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800"/>
              <a:t>Я-поні-я</a:t>
            </a:r>
            <a:endParaRPr lang="ru-RU" sz="2800"/>
          </a:p>
        </p:txBody>
      </p:sp>
      <p:pic>
        <p:nvPicPr>
          <p:cNvPr id="2663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1700213"/>
            <a:ext cx="2836863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Oval 16"/>
          <p:cNvSpPr>
            <a:spLocks noChangeArrowheads="1"/>
          </p:cNvSpPr>
          <p:nvPr/>
        </p:nvSpPr>
        <p:spPr bwMode="auto">
          <a:xfrm rot="2115165">
            <a:off x="3924300" y="4508500"/>
            <a:ext cx="2628900" cy="197643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3200"/>
          </a:p>
        </p:txBody>
      </p:sp>
      <p:sp>
        <p:nvSpPr>
          <p:cNvPr id="25609" name="AutoShape 22"/>
          <p:cNvSpPr>
            <a:spLocks noChangeArrowheads="1"/>
          </p:cNvSpPr>
          <p:nvPr/>
        </p:nvSpPr>
        <p:spPr bwMode="auto">
          <a:xfrm>
            <a:off x="2916238" y="0"/>
            <a:ext cx="5543550" cy="1916113"/>
          </a:xfrm>
          <a:prstGeom prst="irregularSeal1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>
                <a:solidFill>
                  <a:srgbClr val="8F0D3B"/>
                </a:solidFill>
              </a:rPr>
              <a:t>Загадки- жарти</a:t>
            </a:r>
            <a:endParaRPr lang="ru-RU" sz="4000">
              <a:solidFill>
                <a:srgbClr val="8F0D3B"/>
              </a:solidFill>
            </a:endParaRPr>
          </a:p>
        </p:txBody>
      </p:sp>
      <p:pic>
        <p:nvPicPr>
          <p:cNvPr id="25613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4730750"/>
            <a:ext cx="18034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43" name="Oval 19"/>
          <p:cNvSpPr>
            <a:spLocks noChangeArrowheads="1"/>
          </p:cNvSpPr>
          <p:nvPr/>
        </p:nvSpPr>
        <p:spPr bwMode="auto">
          <a:xfrm rot="2115165">
            <a:off x="1042988" y="4881563"/>
            <a:ext cx="2628900" cy="197643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3200"/>
              <a:t>Сім</a:t>
            </a:r>
            <a:r>
              <a:rPr lang="en-US" sz="3200"/>
              <a:t>’</a:t>
            </a:r>
            <a:r>
              <a:rPr lang="uk-UA" sz="3200"/>
              <a:t>я  </a:t>
            </a:r>
            <a:endParaRPr lang="ru-RU" sz="3200"/>
          </a:p>
        </p:txBody>
      </p:sp>
      <p:sp>
        <p:nvSpPr>
          <p:cNvPr id="2" name="Oval 19"/>
          <p:cNvSpPr>
            <a:spLocks noChangeArrowheads="1"/>
          </p:cNvSpPr>
          <p:nvPr/>
        </p:nvSpPr>
        <p:spPr bwMode="auto">
          <a:xfrm rot="2115165">
            <a:off x="5724525" y="2276475"/>
            <a:ext cx="2628900" cy="197643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3200"/>
              <a:t>ми  - ти;</a:t>
            </a:r>
            <a:endParaRPr lang="ru-RU" sz="3200"/>
          </a:p>
        </p:txBody>
      </p:sp>
      <p:pic>
        <p:nvPicPr>
          <p:cNvPr id="25619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125" y="4437063"/>
            <a:ext cx="194627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19"/>
          <p:cNvSpPr>
            <a:spLocks noChangeArrowheads="1"/>
          </p:cNvSpPr>
          <p:nvPr/>
        </p:nvSpPr>
        <p:spPr bwMode="auto">
          <a:xfrm rot="2115165">
            <a:off x="6300788" y="4508500"/>
            <a:ext cx="2628900" cy="197643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3200"/>
              <a:t>ми  - р;</a:t>
            </a:r>
            <a:endParaRPr lang="ru-RU" sz="3200"/>
          </a:p>
        </p:txBody>
      </p:sp>
      <p:pic>
        <p:nvPicPr>
          <p:cNvPr id="25615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476250"/>
            <a:ext cx="2389188" cy="177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950" y="836613"/>
            <a:ext cx="2592388" cy="244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10"/>
          <p:cNvSpPr>
            <a:spLocks noChangeArrowheads="1"/>
          </p:cNvSpPr>
          <p:nvPr/>
        </p:nvSpPr>
        <p:spPr bwMode="auto">
          <a:xfrm rot="2115165">
            <a:off x="6948488" y="1125538"/>
            <a:ext cx="2628900" cy="197643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3200"/>
              <a:t>Я</a:t>
            </a:r>
            <a:endParaRPr lang="ru-RU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4" grpId="0"/>
      <p:bldP spid="26636" grpId="0"/>
      <p:bldP spid="2" grpId="0"/>
      <p:bldP spid="5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4"/>
          <p:cNvSpPr>
            <a:spLocks noGrp="1"/>
          </p:cNvSpPr>
          <p:nvPr>
            <p:ph type="title"/>
          </p:nvPr>
        </p:nvSpPr>
        <p:spPr bwMode="auto">
          <a:xfrm>
            <a:off x="611188" y="2276475"/>
            <a:ext cx="8281987" cy="37449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uk-UA" sz="2800" b="1" smtClean="0">
                <a:effectLst/>
                <a:latin typeface="Arial" charset="0"/>
              </a:rPr>
              <a:t>    Їй  кажи – овес, а вона каже –   гречка</a:t>
            </a:r>
            <a:br>
              <a:rPr lang="uk-UA" sz="2800" b="1" smtClean="0">
                <a:effectLst/>
                <a:latin typeface="Arial" charset="0"/>
              </a:rPr>
            </a:br>
            <a:r>
              <a:rPr lang="uk-UA" sz="2800" smtClean="0">
                <a:effectLst/>
                <a:latin typeface="Arial" charset="0"/>
              </a:rPr>
              <a:t/>
            </a:r>
            <a:br>
              <a:rPr lang="uk-UA" sz="2800" smtClean="0">
                <a:effectLst/>
                <a:latin typeface="Arial" charset="0"/>
              </a:rPr>
            </a:br>
            <a:r>
              <a:rPr lang="uk-UA" smtClean="0">
                <a:effectLst/>
                <a:latin typeface="Arial" charset="0"/>
              </a:rPr>
              <a:t>   </a:t>
            </a:r>
            <a:r>
              <a:rPr lang="uk-UA" sz="3200" b="1" smtClean="0">
                <a:effectLst/>
                <a:latin typeface="Arial" charset="0"/>
              </a:rPr>
              <a:t>Ви – нам, а ми – вам.</a:t>
            </a:r>
            <a:br>
              <a:rPr lang="uk-UA" sz="3200" b="1" smtClean="0">
                <a:effectLst/>
                <a:latin typeface="Arial" charset="0"/>
              </a:rPr>
            </a:br>
            <a:r>
              <a:rPr lang="uk-UA" sz="3200" b="1" smtClean="0">
                <a:solidFill>
                  <a:schemeClr val="tx1"/>
                </a:solidFill>
                <a:effectLst/>
                <a:latin typeface="Arial" charset="0"/>
              </a:rPr>
              <a:t>   </a:t>
            </a:r>
            <a:r>
              <a:rPr lang="uk-UA" sz="3200" b="1" smtClean="0">
                <a:effectLst/>
                <a:latin typeface="Arial" charset="0"/>
              </a:rPr>
              <a:t>З ним каші не звариш.</a:t>
            </a:r>
            <a:br>
              <a:rPr lang="uk-UA" sz="3200" b="1" smtClean="0">
                <a:effectLst/>
                <a:latin typeface="Arial" charset="0"/>
              </a:rPr>
            </a:br>
            <a:r>
              <a:rPr lang="uk-UA" sz="3200" b="1" smtClean="0">
                <a:solidFill>
                  <a:schemeClr val="tx1"/>
                </a:solidFill>
                <a:effectLst/>
                <a:latin typeface="Arial" charset="0"/>
              </a:rPr>
              <a:t>   </a:t>
            </a:r>
            <a:r>
              <a:rPr lang="uk-UA" sz="3200" b="1" smtClean="0">
                <a:effectLst/>
                <a:latin typeface="Arial" charset="0"/>
              </a:rPr>
              <a:t>У нього сім п'ятниць на тиждень.</a:t>
            </a:r>
            <a:r>
              <a:rPr lang="uk-UA" sz="4400" smtClean="0">
                <a:effectLst/>
                <a:latin typeface="Arial" charset="0"/>
              </a:rPr>
              <a:t>             </a:t>
            </a:r>
            <a:endParaRPr sz="4400" smtClean="0">
              <a:effectLst/>
              <a:latin typeface="Arial" charset="0"/>
            </a:endParaRPr>
          </a:p>
        </p:txBody>
      </p:sp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60350"/>
            <a:ext cx="2449512" cy="178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AutoShape 22"/>
          <p:cNvSpPr>
            <a:spLocks noChangeArrowheads="1"/>
          </p:cNvSpPr>
          <p:nvPr/>
        </p:nvSpPr>
        <p:spPr bwMode="auto">
          <a:xfrm>
            <a:off x="2916238" y="0"/>
            <a:ext cx="5543550" cy="2205038"/>
          </a:xfrm>
          <a:prstGeom prst="irregularSeal1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8F0D3B"/>
              </a:solidFill>
            </a:endParaRPr>
          </a:p>
        </p:txBody>
      </p:sp>
      <p:pic>
        <p:nvPicPr>
          <p:cNvPr id="26628" name="Picture 6" descr="e5f0a948d92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2852738"/>
            <a:ext cx="53975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6" descr="e5f0a948d92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3644900"/>
            <a:ext cx="50482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 descr="e5f0a948d92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4221163"/>
            <a:ext cx="5032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6" descr="e5f0a948d92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4868863"/>
            <a:ext cx="503237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2" name="WordArt 19"/>
          <p:cNvSpPr>
            <a:spLocks noChangeArrowheads="1" noChangeShapeType="1" noTextEdit="1"/>
          </p:cNvSpPr>
          <p:nvPr/>
        </p:nvSpPr>
        <p:spPr bwMode="auto">
          <a:xfrm>
            <a:off x="3708400" y="620713"/>
            <a:ext cx="4465638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Визнач особу число і відмінок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5"/>
          <p:cNvPicPr>
            <a:picLocks noChangeAspect="1" noChangeArrowheads="1"/>
          </p:cNvPicPr>
          <p:nvPr>
            <p:ph type="title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3850" y="333375"/>
            <a:ext cx="2025650" cy="2519363"/>
          </a:xfrm>
        </p:spPr>
      </p:pic>
      <p:sp>
        <p:nvSpPr>
          <p:cNvPr id="27650" name="WordArt 5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2555875" y="333375"/>
            <a:ext cx="5832475" cy="15113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24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Спиши змінюючи займенники</a:t>
            </a:r>
          </a:p>
          <a:p>
            <a:pPr algn="ctr"/>
            <a:r>
              <a:rPr lang="ru-RU" sz="24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в дужках</a:t>
            </a:r>
          </a:p>
        </p:txBody>
      </p:sp>
      <p:sp>
        <p:nvSpPr>
          <p:cNvPr id="27651" name="Rectangle 6"/>
          <p:cNvSpPr>
            <a:spLocks noChangeArrowheads="1"/>
          </p:cNvSpPr>
          <p:nvPr/>
        </p:nvSpPr>
        <p:spPr bwMode="auto">
          <a:xfrm>
            <a:off x="0" y="2565400"/>
            <a:ext cx="9144000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/>
              <a:t>Не було( вона). Був коло ( вони).</a:t>
            </a:r>
          </a:p>
          <a:p>
            <a:pPr algn="ctr"/>
            <a:r>
              <a:rPr lang="uk-UA" sz="4000"/>
              <a:t> Зайшов до (він). Кружляє коло (ти).</a:t>
            </a:r>
          </a:p>
          <a:p>
            <a:pPr algn="ctr"/>
            <a:r>
              <a:rPr lang="uk-UA" sz="4000"/>
              <a:t>Згадувати  (я). Навколо (ви)</a:t>
            </a:r>
            <a:endParaRPr lang="ru-RU"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/>
          <p:cNvPicPr>
            <a:picLocks noChangeAspect="1" noChangeArrowheads="1"/>
          </p:cNvPicPr>
          <p:nvPr>
            <p:ph type="title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8313" y="333375"/>
            <a:ext cx="2663825" cy="2159000"/>
          </a:xfrm>
        </p:spPr>
      </p:pic>
      <p:sp>
        <p:nvSpPr>
          <p:cNvPr id="28674" name="AutoShape 22"/>
          <p:cNvSpPr>
            <a:spLocks noChangeArrowheads="1"/>
          </p:cNvSpPr>
          <p:nvPr/>
        </p:nvSpPr>
        <p:spPr bwMode="auto">
          <a:xfrm>
            <a:off x="2916238" y="0"/>
            <a:ext cx="5543550" cy="2205038"/>
          </a:xfrm>
          <a:prstGeom prst="irregularSeal1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8F0D3B"/>
              </a:solidFill>
            </a:endParaRPr>
          </a:p>
        </p:txBody>
      </p:sp>
      <p:sp>
        <p:nvSpPr>
          <p:cNvPr id="28675" name="WordArt 6"/>
          <p:cNvSpPr>
            <a:spLocks noChangeArrowheads="1" noChangeShapeType="1" noTextEdit="1"/>
          </p:cNvSpPr>
          <p:nvPr/>
        </p:nvSpPr>
        <p:spPr bwMode="auto">
          <a:xfrm>
            <a:off x="3276600" y="765175"/>
            <a:ext cx="4751388" cy="792163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ru-RU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Встав потрібні займенники</a:t>
            </a:r>
          </a:p>
        </p:txBody>
      </p:sp>
      <p:sp>
        <p:nvSpPr>
          <p:cNvPr id="28676" name="Rectangle 7"/>
          <p:cNvSpPr>
            <a:spLocks noChangeArrowheads="1"/>
          </p:cNvSpPr>
          <p:nvPr/>
        </p:nvSpPr>
        <p:spPr bwMode="auto">
          <a:xfrm>
            <a:off x="179388" y="2636838"/>
            <a:ext cx="8675687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 sz="3200"/>
              <a:t>   …допомагаю .     …сиплеш.       …їдять.  </a:t>
            </a:r>
          </a:p>
          <a:p>
            <a:r>
              <a:rPr lang="uk-UA" sz="3200"/>
              <a:t>    …співаєте.      …відлітає.  … смакуємо.</a:t>
            </a:r>
            <a:endParaRPr lang="ru-RU" sz="3200"/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468313" y="4221163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400" b="1"/>
              <a:t>Я </a:t>
            </a:r>
            <a:endParaRPr lang="ru-RU" sz="2400" b="1"/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6011863" y="4149725"/>
            <a:ext cx="7207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400" b="1"/>
              <a:t>Вони</a:t>
            </a:r>
            <a:r>
              <a:rPr lang="uk-UA"/>
              <a:t>  </a:t>
            </a:r>
            <a:endParaRPr lang="ru-RU"/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3851275" y="4149725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400" b="1"/>
              <a:t>Ти </a:t>
            </a:r>
            <a:endParaRPr lang="ru-RU" sz="2400" b="1"/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684213" y="4652963"/>
            <a:ext cx="4318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3200" b="1"/>
              <a:t>Ви </a:t>
            </a:r>
            <a:endParaRPr lang="ru-RU" sz="3200" b="1"/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3276600" y="4652963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400" b="1"/>
              <a:t>Він</a:t>
            </a:r>
            <a:r>
              <a:rPr lang="uk-UA"/>
              <a:t> </a:t>
            </a:r>
            <a:endParaRPr lang="ru-RU"/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5724525" y="4652963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3200" b="1"/>
              <a:t>Ми </a:t>
            </a:r>
            <a:endParaRPr lang="ru-RU" sz="32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2" grpId="0"/>
      <p:bldP spid="26633" grpId="0"/>
      <p:bldP spid="26634" grpId="0"/>
      <p:bldP spid="26635" grpId="0"/>
      <p:bldP spid="26636" grpId="0"/>
      <p:bldP spid="266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 bwMode="auto">
          <a:xfrm>
            <a:off x="468313" y="260350"/>
            <a:ext cx="822960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uk-UA" sz="4400" b="1" smtClean="0">
                <a:solidFill>
                  <a:srgbClr val="CC0000"/>
                </a:solidFill>
                <a:effectLst/>
              </a:rPr>
              <a:t>Птахи </a:t>
            </a:r>
            <a:r>
              <a:rPr lang="en-US" sz="4400" b="1" smtClean="0">
                <a:solidFill>
                  <a:srgbClr val="CC0000"/>
                </a:solidFill>
                <a:effectLst/>
              </a:rPr>
              <a:t>–</a:t>
            </a:r>
            <a:r>
              <a:rPr lang="uk-UA" sz="4400" b="1" smtClean="0">
                <a:solidFill>
                  <a:srgbClr val="CC0000"/>
                </a:solidFill>
                <a:effectLst/>
              </a:rPr>
              <a:t>чудові синоптики</a:t>
            </a:r>
            <a:endParaRPr sz="4400" b="1" smtClean="0">
              <a:solidFill>
                <a:srgbClr val="CC0000"/>
              </a:solidFill>
              <a:effectLst/>
            </a:endParaRPr>
          </a:p>
        </p:txBody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uk-UA" sz="3600" b="1" smtClean="0"/>
              <a:t>   </a:t>
            </a:r>
            <a:r>
              <a:rPr lang="uk-UA" sz="2400" b="1" smtClean="0"/>
              <a:t>Сорока сховалась під стріху– чекай хуртовину.</a:t>
            </a:r>
          </a:p>
          <a:p>
            <a:endParaRPr lang="uk-UA" sz="2400" b="1" smtClean="0"/>
          </a:p>
          <a:p>
            <a:pPr>
              <a:buFont typeface="Arial" charset="0"/>
              <a:buNone/>
            </a:pPr>
            <a:r>
              <a:rPr lang="uk-UA" sz="2400" b="1" smtClean="0"/>
              <a:t>   Ворони гучно каркають, в снігу купаються – перед завірюхою.</a:t>
            </a:r>
            <a:endParaRPr lang="ru-RU" sz="2400" b="1" smtClean="0"/>
          </a:p>
        </p:txBody>
      </p:sp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539750" y="3789363"/>
            <a:ext cx="7416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uk-UA" sz="2400" b="1">
                <a:solidFill>
                  <a:srgbClr val="256475"/>
                </a:solidFill>
              </a:rPr>
              <a:t>Голуби розтуркотілися – встановиться гарна погода.</a:t>
            </a:r>
          </a:p>
        </p:txBody>
      </p:sp>
      <p:pic>
        <p:nvPicPr>
          <p:cNvPr id="29700" name="Picture 6" descr="e5f0a948d92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781300"/>
            <a:ext cx="5397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6" descr="e5f0a948d92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700213"/>
            <a:ext cx="53975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 descr="e5f0a948d92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860800"/>
            <a:ext cx="5397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4508500"/>
            <a:ext cx="187325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/>
          </p:cNvSpPr>
          <p:nvPr>
            <p:ph type="title"/>
          </p:nvPr>
        </p:nvSpPr>
        <p:spPr bwMode="auto">
          <a:xfrm>
            <a:off x="468313" y="0"/>
            <a:ext cx="8229600" cy="624998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uk-UA" sz="2000" smtClean="0">
                <a:effectLst/>
              </a:rPr>
              <a:t>Жовтогруді  щебетушки,</a:t>
            </a:r>
            <a:br>
              <a:rPr lang="uk-UA" sz="2000" smtClean="0">
                <a:effectLst/>
              </a:rPr>
            </a:br>
            <a:r>
              <a:rPr lang="uk-UA" sz="2000" smtClean="0">
                <a:effectLst/>
              </a:rPr>
              <a:t>Мають вони чорні  капелюшки, </a:t>
            </a:r>
            <a:br>
              <a:rPr lang="uk-UA" sz="2000" smtClean="0">
                <a:effectLst/>
              </a:rPr>
            </a:br>
            <a:r>
              <a:rPr lang="uk-UA" sz="2000" smtClean="0">
                <a:effectLst/>
              </a:rPr>
              <a:t>Сірі лапки,  білі   щічки, </a:t>
            </a:r>
            <a:br>
              <a:rPr lang="uk-UA" sz="2000" smtClean="0">
                <a:effectLst/>
              </a:rPr>
            </a:br>
            <a:r>
              <a:rPr lang="uk-UA" sz="2000" smtClean="0">
                <a:effectLst/>
              </a:rPr>
              <a:t>Називаються  .  .  .</a:t>
            </a:r>
            <a:br>
              <a:rPr lang="uk-UA" sz="2000" smtClean="0">
                <a:effectLst/>
              </a:rPr>
            </a:br>
            <a:r>
              <a:rPr lang="uk-UA" sz="2000" smtClean="0">
                <a:effectLst/>
              </a:rPr>
              <a:t/>
            </a:r>
            <a:br>
              <a:rPr lang="uk-UA" sz="2000" smtClean="0">
                <a:effectLst/>
              </a:rPr>
            </a:br>
            <a:r>
              <a:rPr lang="uk-UA" sz="2000" smtClean="0">
                <a:effectLst/>
              </a:rPr>
              <a:t/>
            </a:r>
            <a:br>
              <a:rPr lang="uk-UA" sz="2000" smtClean="0">
                <a:effectLst/>
              </a:rPr>
            </a:br>
            <a:r>
              <a:rPr lang="uk-UA" sz="2000" smtClean="0">
                <a:effectLst/>
              </a:rPr>
              <a:t>Вірно людям я служу,</a:t>
            </a:r>
            <a:br>
              <a:rPr lang="uk-UA" sz="2000" smtClean="0">
                <a:effectLst/>
              </a:rPr>
            </a:br>
            <a:r>
              <a:rPr lang="uk-UA" sz="2000" smtClean="0">
                <a:effectLst/>
              </a:rPr>
              <a:t>Їм дерева стережу, </a:t>
            </a:r>
            <a:br>
              <a:rPr lang="uk-UA" sz="2000" smtClean="0">
                <a:effectLst/>
              </a:rPr>
            </a:br>
            <a:r>
              <a:rPr lang="uk-UA" sz="2000" smtClean="0">
                <a:effectLst/>
              </a:rPr>
              <a:t>Дзьоб міцний   і  гострий  маю, </a:t>
            </a:r>
            <a:br>
              <a:rPr lang="uk-UA" sz="2000" smtClean="0">
                <a:effectLst/>
              </a:rPr>
            </a:br>
            <a:r>
              <a:rPr lang="uk-UA" sz="2000" smtClean="0">
                <a:effectLst/>
              </a:rPr>
              <a:t>Шкідників ним здобуваю.</a:t>
            </a:r>
            <a:br>
              <a:rPr lang="uk-UA" sz="2000" smtClean="0">
                <a:effectLst/>
              </a:rPr>
            </a:br>
            <a:r>
              <a:rPr lang="uk-UA" sz="2000" smtClean="0">
                <a:effectLst/>
              </a:rPr>
              <a:t/>
            </a:r>
            <a:br>
              <a:rPr lang="uk-UA" sz="2000" smtClean="0">
                <a:effectLst/>
              </a:rPr>
            </a:br>
            <a:r>
              <a:rPr lang="uk-UA" sz="2000" smtClean="0">
                <a:effectLst/>
              </a:rPr>
              <a:t/>
            </a:r>
            <a:br>
              <a:rPr lang="uk-UA" sz="2000" smtClean="0">
                <a:effectLst/>
              </a:rPr>
            </a:br>
            <a:r>
              <a:rPr lang="uk-UA" sz="2000" smtClean="0">
                <a:effectLst/>
              </a:rPr>
              <a:t>Хто це в лісі все скрекоче,</a:t>
            </a:r>
            <a:br>
              <a:rPr lang="uk-UA" sz="2000" smtClean="0">
                <a:effectLst/>
              </a:rPr>
            </a:br>
            <a:r>
              <a:rPr lang="uk-UA" sz="2000" smtClean="0">
                <a:effectLst/>
              </a:rPr>
              <a:t>дуже вона новини любить охоче? </a:t>
            </a:r>
            <a:br>
              <a:rPr lang="uk-UA" sz="2000" smtClean="0">
                <a:effectLst/>
              </a:rPr>
            </a:br>
            <a:r>
              <a:rPr lang="uk-UA" sz="2000" smtClean="0">
                <a:effectLst/>
              </a:rPr>
              <a:t>Це хитренька  ,  білобока  ?</a:t>
            </a:r>
            <a:br>
              <a:rPr lang="uk-UA" sz="2000" smtClean="0">
                <a:effectLst/>
              </a:rPr>
            </a:br>
            <a:r>
              <a:rPr lang="uk-UA" sz="2000" smtClean="0">
                <a:effectLst/>
              </a:rPr>
              <a:t>З чорним хвостиком .  .  .</a:t>
            </a:r>
            <a:br>
              <a:rPr lang="uk-UA" sz="2000" smtClean="0">
                <a:effectLst/>
              </a:rPr>
            </a:br>
            <a:endParaRPr sz="2000" smtClean="0">
              <a:effectLst/>
            </a:endParaRPr>
          </a:p>
        </p:txBody>
      </p:sp>
      <p:pic>
        <p:nvPicPr>
          <p:cNvPr id="3789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2205038"/>
            <a:ext cx="1420813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692150"/>
            <a:ext cx="16764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1500" y="4724400"/>
            <a:ext cx="160337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 bwMode="auto">
          <a:xfrm>
            <a:off x="4356100" y="333375"/>
            <a:ext cx="441325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uk-UA" sz="3200" smtClean="0">
                <a:effectLst/>
              </a:rPr>
              <a:t>Поставити в початковій формі займенники</a:t>
            </a:r>
            <a:endParaRPr sz="3200" smtClean="0">
              <a:effectLst/>
            </a:endParaRPr>
          </a:p>
        </p:txBody>
      </p:sp>
      <p:pic>
        <p:nvPicPr>
          <p:cNvPr id="3174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437091">
            <a:off x="5795963" y="1773238"/>
            <a:ext cx="2592387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4581525"/>
            <a:ext cx="159702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4652963"/>
            <a:ext cx="1597025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58415">
            <a:off x="611188" y="1916113"/>
            <a:ext cx="2452687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3375"/>
            <a:ext cx="2700338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1" name="Oval 11"/>
          <p:cNvSpPr>
            <a:spLocks noChangeArrowheads="1"/>
          </p:cNvSpPr>
          <p:nvPr/>
        </p:nvSpPr>
        <p:spPr bwMode="auto">
          <a:xfrm>
            <a:off x="1692275" y="3644900"/>
            <a:ext cx="1223963" cy="1008063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b="1"/>
              <a:t>Йому</a:t>
            </a:r>
          </a:p>
          <a:p>
            <a:pPr algn="ctr"/>
            <a:r>
              <a:rPr lang="uk-UA" b="1"/>
              <a:t>тобі,</a:t>
            </a:r>
            <a:r>
              <a:rPr lang="ru-RU"/>
              <a:t> </a:t>
            </a:r>
            <a:r>
              <a:rPr lang="ru-RU" sz="2400" b="1"/>
              <a:t> </a:t>
            </a:r>
          </a:p>
        </p:txBody>
      </p:sp>
      <p:sp>
        <p:nvSpPr>
          <p:cNvPr id="31752" name="Oval 15"/>
          <p:cNvSpPr>
            <a:spLocks noChangeArrowheads="1"/>
          </p:cNvSpPr>
          <p:nvPr/>
        </p:nvSpPr>
        <p:spPr bwMode="auto">
          <a:xfrm>
            <a:off x="468313" y="3284538"/>
            <a:ext cx="1223962" cy="1008062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400" b="1"/>
              <a:t>Нею</a:t>
            </a:r>
          </a:p>
          <a:p>
            <a:pPr algn="ctr"/>
            <a:r>
              <a:rPr lang="uk-UA" sz="2400" b="1"/>
              <a:t>нам</a:t>
            </a:r>
            <a:r>
              <a:rPr lang="ru-RU" sz="2400" b="1"/>
              <a:t> </a:t>
            </a:r>
          </a:p>
        </p:txBody>
      </p:sp>
      <p:sp>
        <p:nvSpPr>
          <p:cNvPr id="31753" name="Oval 16"/>
          <p:cNvSpPr>
            <a:spLocks noChangeArrowheads="1"/>
          </p:cNvSpPr>
          <p:nvPr/>
        </p:nvSpPr>
        <p:spPr bwMode="auto">
          <a:xfrm>
            <a:off x="7235825" y="3284538"/>
            <a:ext cx="1223963" cy="1008062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800" b="1"/>
              <a:t>тебе</a:t>
            </a:r>
            <a:r>
              <a:rPr lang="ru-RU" sz="2800"/>
              <a:t> </a:t>
            </a:r>
            <a:r>
              <a:rPr lang="ru-RU" sz="2800" b="1"/>
              <a:t> </a:t>
            </a:r>
          </a:p>
        </p:txBody>
      </p:sp>
      <p:pic>
        <p:nvPicPr>
          <p:cNvPr id="31754" name="Picture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58415">
            <a:off x="3132138" y="1700213"/>
            <a:ext cx="2452687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5" name="Oval 18"/>
          <p:cNvSpPr>
            <a:spLocks noChangeArrowheads="1"/>
          </p:cNvSpPr>
          <p:nvPr/>
        </p:nvSpPr>
        <p:spPr bwMode="auto">
          <a:xfrm>
            <a:off x="6011863" y="3429000"/>
            <a:ext cx="1223962" cy="1008063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3200" b="1"/>
              <a:t>ними</a:t>
            </a:r>
            <a:r>
              <a:rPr lang="ru-RU"/>
              <a:t> </a:t>
            </a:r>
          </a:p>
          <a:p>
            <a:pPr algn="ctr"/>
            <a:endParaRPr lang="ru-RU"/>
          </a:p>
        </p:txBody>
      </p:sp>
      <p:sp>
        <p:nvSpPr>
          <p:cNvPr id="31756" name="Oval 19"/>
          <p:cNvSpPr>
            <a:spLocks noChangeArrowheads="1"/>
          </p:cNvSpPr>
          <p:nvPr/>
        </p:nvSpPr>
        <p:spPr bwMode="auto">
          <a:xfrm>
            <a:off x="3059113" y="3141663"/>
            <a:ext cx="1223962" cy="1008062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3200" b="1"/>
              <a:t>Їх</a:t>
            </a:r>
          </a:p>
          <a:p>
            <a:pPr algn="ctr"/>
            <a:r>
              <a:rPr lang="uk-UA" sz="3200" b="1"/>
              <a:t>мене</a:t>
            </a:r>
            <a:endParaRPr lang="ru-RU" sz="3200"/>
          </a:p>
        </p:txBody>
      </p:sp>
      <p:sp>
        <p:nvSpPr>
          <p:cNvPr id="31757" name="Oval 20"/>
          <p:cNvSpPr>
            <a:spLocks noChangeArrowheads="1"/>
          </p:cNvSpPr>
          <p:nvPr/>
        </p:nvSpPr>
        <p:spPr bwMode="auto">
          <a:xfrm>
            <a:off x="4211638" y="3429000"/>
            <a:ext cx="1223962" cy="1008063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3200" b="1"/>
              <a:t>Її</a:t>
            </a:r>
          </a:p>
          <a:p>
            <a:pPr algn="ctr"/>
            <a:r>
              <a:rPr lang="uk-UA" sz="3200" b="1"/>
              <a:t>нами</a:t>
            </a:r>
            <a:r>
              <a:rPr lang="ru-RU" sz="3200"/>
              <a:t> </a:t>
            </a:r>
          </a:p>
        </p:txBody>
      </p:sp>
      <p:pic>
        <p:nvPicPr>
          <p:cNvPr id="31758" name="Picture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333375"/>
            <a:ext cx="1597025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9" name="Oval 22"/>
          <p:cNvSpPr>
            <a:spLocks noChangeArrowheads="1"/>
          </p:cNvSpPr>
          <p:nvPr/>
        </p:nvSpPr>
        <p:spPr bwMode="auto">
          <a:xfrm>
            <a:off x="3276600" y="5157788"/>
            <a:ext cx="1223963" cy="1008062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3200" b="1"/>
              <a:t>Вас</a:t>
            </a:r>
          </a:p>
          <a:p>
            <a:pPr algn="ctr"/>
            <a:r>
              <a:rPr lang="uk-UA" sz="3200" b="1"/>
              <a:t>На мені</a:t>
            </a:r>
            <a:r>
              <a:rPr lang="ru-RU" sz="3200"/>
              <a:t> </a:t>
            </a:r>
          </a:p>
        </p:txBody>
      </p:sp>
      <p:sp>
        <p:nvSpPr>
          <p:cNvPr id="31760" name="Oval 24"/>
          <p:cNvSpPr>
            <a:spLocks noChangeArrowheads="1"/>
          </p:cNvSpPr>
          <p:nvPr/>
        </p:nvSpPr>
        <p:spPr bwMode="auto">
          <a:xfrm>
            <a:off x="3132138" y="620713"/>
            <a:ext cx="1223962" cy="1008062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3200"/>
              <a:t>мені</a:t>
            </a:r>
            <a:r>
              <a:rPr lang="ru-RU" sz="3200"/>
              <a:t> </a:t>
            </a:r>
          </a:p>
        </p:txBody>
      </p:sp>
      <p:sp>
        <p:nvSpPr>
          <p:cNvPr id="31761" name="Oval 25"/>
          <p:cNvSpPr>
            <a:spLocks noChangeArrowheads="1"/>
          </p:cNvSpPr>
          <p:nvPr/>
        </p:nvSpPr>
        <p:spPr bwMode="auto">
          <a:xfrm>
            <a:off x="6372225" y="5084763"/>
            <a:ext cx="1223963" cy="1008062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3200"/>
              <a:t>Вами</a:t>
            </a:r>
          </a:p>
          <a:p>
            <a:pPr algn="ctr"/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4" descr="1-6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84138"/>
            <a:ext cx="9144000" cy="6773862"/>
          </a:xfrm>
        </p:spPr>
      </p:pic>
      <p:pic>
        <p:nvPicPr>
          <p:cNvPr id="2" name="Picture 4" descr="1-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4138"/>
            <a:ext cx="9144000" cy="677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3419475" y="981075"/>
            <a:ext cx="4465638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3200" b="1"/>
              <a:t>Я, мене, вами, нас, вас</a:t>
            </a:r>
            <a:endParaRPr lang="ru-RU" sz="3200" b="1"/>
          </a:p>
        </p:txBody>
      </p:sp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5364163" y="2708275"/>
            <a:ext cx="31686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800" b="1"/>
              <a:t>Ти, вас, тобою,вам,тобі</a:t>
            </a:r>
            <a:endParaRPr lang="ru-RU" sz="2800" b="1"/>
          </a:p>
        </p:txBody>
      </p:sp>
      <p:sp>
        <p:nvSpPr>
          <p:cNvPr id="32773" name="Oval 6"/>
          <p:cNvSpPr>
            <a:spLocks noChangeArrowheads="1"/>
          </p:cNvSpPr>
          <p:nvPr/>
        </p:nvSpPr>
        <p:spPr bwMode="auto">
          <a:xfrm>
            <a:off x="3563938" y="4005263"/>
            <a:ext cx="2016125" cy="720725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b="1"/>
              <a:t>Нами, я, вами, він</a:t>
            </a:r>
            <a:endParaRPr lang="ru-RU" b="1"/>
          </a:p>
        </p:txBody>
      </p:sp>
      <p:sp>
        <p:nvSpPr>
          <p:cNvPr id="32774" name="Rectangle 7"/>
          <p:cNvSpPr>
            <a:spLocks noChangeArrowheads="1"/>
          </p:cNvSpPr>
          <p:nvPr/>
        </p:nvSpPr>
        <p:spPr bwMode="auto">
          <a:xfrm>
            <a:off x="1116013" y="188913"/>
            <a:ext cx="77041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b="1">
                <a:solidFill>
                  <a:schemeClr val="tx2"/>
                </a:solidFill>
              </a:rPr>
              <a:t>У якому рядку подані лише займенники 2-ї особи</a:t>
            </a:r>
            <a:endParaRPr lang="ru-RU" b="1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5" descr="0006278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072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3860800"/>
            <a:ext cx="2735263" cy="178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6013" y="3644900"/>
            <a:ext cx="225107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4663" y="4508500"/>
            <a:ext cx="1420812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11413" y="1557338"/>
            <a:ext cx="3273425" cy="440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71550" y="549275"/>
            <a:ext cx="22320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92500" y="4868863"/>
            <a:ext cx="70961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80063" y="4508500"/>
            <a:ext cx="48101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779838" y="3573463"/>
            <a:ext cx="1376362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Picture 1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867400" y="1196975"/>
            <a:ext cx="2700338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smtClean="0">
              <a:effectLst/>
            </a:endParaRPr>
          </a:p>
        </p:txBody>
      </p:sp>
      <p:pic>
        <p:nvPicPr>
          <p:cNvPr id="41988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36513"/>
            <a:ext cx="9144000" cy="6894513"/>
          </a:xfrm>
          <a:noFill/>
          <a:ln/>
        </p:spPr>
      </p:pic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3419475" y="765175"/>
            <a:ext cx="4752975" cy="25908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uk-UA" sz="1400">
                <a:latin typeface="Times New Roman" pitchFamily="18" charset="0"/>
              </a:rPr>
              <a:t/>
            </a:r>
            <a:br>
              <a:rPr lang="uk-UA" sz="1400">
                <a:latin typeface="Times New Roman" pitchFamily="18" charset="0"/>
              </a:rPr>
            </a:br>
            <a:r>
              <a:rPr lang="uk-UA" sz="3200">
                <a:solidFill>
                  <a:schemeClr val="hlink"/>
                </a:solidFill>
                <a:latin typeface="Times New Roman" pitchFamily="18" charset="0"/>
              </a:rPr>
              <a:t>Очікування </a:t>
            </a:r>
          </a:p>
          <a:p>
            <a:pPr>
              <a:spcAft>
                <a:spcPts val="1000"/>
              </a:spcAft>
            </a:pPr>
            <a:r>
              <a:rPr lang="uk-UA" sz="1400" b="1">
                <a:latin typeface="Calibri" pitchFamily="34" charset="0"/>
              </a:rPr>
              <a:t>      </a:t>
            </a:r>
            <a:r>
              <a:rPr lang="uk-UA" sz="2400" b="1">
                <a:latin typeface="Calibri" pitchFamily="34" charset="0"/>
              </a:rPr>
              <a:t>Я навчився …</a:t>
            </a:r>
            <a:br>
              <a:rPr lang="uk-UA" sz="2400" b="1">
                <a:latin typeface="Calibri" pitchFamily="34" charset="0"/>
              </a:rPr>
            </a:br>
            <a:r>
              <a:rPr lang="uk-UA" sz="2400" b="1">
                <a:latin typeface="Calibri" pitchFamily="34" charset="0"/>
              </a:rPr>
              <a:t>     Мені було цікаво…</a:t>
            </a:r>
            <a:endParaRPr lang="uk-UA" sz="2400" b="1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r>
              <a:rPr lang="uk-UA" sz="2400" b="1">
                <a:latin typeface="Calibri" pitchFamily="34" charset="0"/>
              </a:rPr>
              <a:t>     - Для мене важливо …</a:t>
            </a:r>
          </a:p>
          <a:p>
            <a:pPr>
              <a:spcAft>
                <a:spcPts val="1000"/>
              </a:spcAft>
            </a:pPr>
            <a:r>
              <a:rPr lang="uk-UA" sz="2400" b="1">
                <a:latin typeface="Calibri" pitchFamily="34" charset="0"/>
              </a:rPr>
              <a:t>                - Я зрозумів, що…</a:t>
            </a:r>
            <a:br>
              <a:rPr lang="uk-UA" sz="2400" b="1">
                <a:latin typeface="Calibri" pitchFamily="34" charset="0"/>
              </a:rPr>
            </a:br>
            <a:endParaRPr lang="ru-RU" sz="2400"/>
          </a:p>
        </p:txBody>
      </p:sp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4868863"/>
            <a:ext cx="633412" cy="603250"/>
          </a:xfrm>
          <a:prstGeom prst="rect">
            <a:avLst/>
          </a:prstGeom>
          <a:noFill/>
        </p:spPr>
      </p:pic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4797425"/>
            <a:ext cx="633412" cy="603250"/>
          </a:xfrm>
          <a:prstGeom prst="rect">
            <a:avLst/>
          </a:prstGeom>
          <a:noFill/>
        </p:spPr>
      </p:pic>
      <p:pic>
        <p:nvPicPr>
          <p:cNvPr id="4199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788" y="4724400"/>
            <a:ext cx="633412" cy="603250"/>
          </a:xfrm>
          <a:prstGeom prst="rect">
            <a:avLst/>
          </a:prstGeom>
          <a:noFill/>
        </p:spPr>
      </p:pic>
      <p:pic>
        <p:nvPicPr>
          <p:cNvPr id="4199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4365625"/>
            <a:ext cx="633412" cy="603250"/>
          </a:xfrm>
          <a:prstGeom prst="rect">
            <a:avLst/>
          </a:prstGeom>
          <a:noFill/>
        </p:spPr>
      </p:pic>
      <p:pic>
        <p:nvPicPr>
          <p:cNvPr id="41994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4365625"/>
            <a:ext cx="633413" cy="603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539750" y="0"/>
            <a:ext cx="8229600" cy="6034088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uk-UA" sz="4400" smtClean="0">
                <a:effectLst/>
              </a:rPr>
              <a:t>Сьогодні завітала я до вас,</a:t>
            </a:r>
            <a:br>
              <a:rPr lang="uk-UA" sz="4400" smtClean="0">
                <a:effectLst/>
              </a:rPr>
            </a:br>
            <a:r>
              <a:rPr lang="uk-UA" sz="4400" smtClean="0">
                <a:effectLst/>
              </a:rPr>
              <a:t/>
            </a:r>
            <a:br>
              <a:rPr lang="uk-UA" sz="4400" smtClean="0">
                <a:effectLst/>
              </a:rPr>
            </a:br>
            <a:r>
              <a:rPr lang="uk-UA" sz="4400" smtClean="0">
                <a:effectLst/>
              </a:rPr>
              <a:t>У цей красивий, світлий клас.</a:t>
            </a:r>
            <a:br>
              <a:rPr lang="uk-UA" sz="4400" smtClean="0">
                <a:effectLst/>
              </a:rPr>
            </a:br>
            <a:r>
              <a:rPr lang="uk-UA" sz="4400" smtClean="0">
                <a:effectLst/>
              </a:rPr>
              <a:t/>
            </a:r>
            <a:br>
              <a:rPr lang="uk-UA" sz="4400" smtClean="0">
                <a:effectLst/>
              </a:rPr>
            </a:br>
            <a:r>
              <a:rPr lang="uk-UA" sz="4400" smtClean="0">
                <a:effectLst/>
              </a:rPr>
              <a:t>Щоб ніжне слово промовляти,</a:t>
            </a:r>
            <a:br>
              <a:rPr lang="uk-UA" sz="4400" smtClean="0">
                <a:effectLst/>
              </a:rPr>
            </a:br>
            <a:r>
              <a:rPr lang="uk-UA" sz="4400" smtClean="0">
                <a:effectLst/>
              </a:rPr>
              <a:t/>
            </a:r>
            <a:br>
              <a:rPr lang="uk-UA" sz="4400" smtClean="0">
                <a:effectLst/>
              </a:rPr>
            </a:br>
            <a:r>
              <a:rPr lang="uk-UA" sz="4400" smtClean="0">
                <a:effectLst/>
              </a:rPr>
              <a:t>І мови української навчати.</a:t>
            </a:r>
            <a:endParaRPr sz="440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uk-UA" smtClean="0">
                <a:effectLst/>
              </a:rPr>
              <a:t>Прислів</a:t>
            </a:r>
            <a:r>
              <a:rPr lang="en-US" smtClean="0">
                <a:effectLst/>
              </a:rPr>
              <a:t>’</a:t>
            </a:r>
            <a:r>
              <a:rPr lang="uk-UA" smtClean="0">
                <a:effectLst/>
              </a:rPr>
              <a:t>я</a:t>
            </a:r>
            <a:endParaRPr smtClean="0">
              <a:effectLst/>
            </a:endParaRPr>
          </a:p>
        </p:txBody>
      </p:sp>
      <p:sp>
        <p:nvSpPr>
          <p:cNvPr id="29700" name="Rectangle 4"/>
          <p:cNvSpPr>
            <a:spLocks noGrp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uk-UA" smtClean="0"/>
              <a:t>І від малої пташки може бути</a:t>
            </a:r>
            <a:r>
              <a:rPr lang="ru-RU" smtClean="0"/>
              <a:t>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u-RU" smtClean="0"/>
          </a:p>
          <a:p>
            <a:pPr eaLnBrk="1" hangingPunct="1">
              <a:lnSpc>
                <a:spcPct val="90000"/>
              </a:lnSpc>
            </a:pPr>
            <a:r>
              <a:rPr lang="uk-UA" smtClean="0"/>
              <a:t>Маленька праця краща за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uk-UA" smtClean="0"/>
          </a:p>
          <a:p>
            <a:pPr eaLnBrk="1" hangingPunct="1">
              <a:lnSpc>
                <a:spcPct val="90000"/>
              </a:lnSpc>
            </a:pPr>
            <a:r>
              <a:rPr lang="uk-UA" smtClean="0"/>
              <a:t>Добрі діла безшумно ходять, а </a:t>
            </a:r>
            <a:endParaRPr lang="ru-RU" sz="2800" smtClean="0"/>
          </a:p>
        </p:txBody>
      </p:sp>
      <p:sp>
        <p:nvSpPr>
          <p:cNvPr id="29701" name="Rectangle 5"/>
          <p:cNvSpPr>
            <a:spLocks noGrp="1"/>
          </p:cNvSpPr>
          <p:nvPr>
            <p:ph type="body" sz="half" idx="4294967295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uk-UA" smtClean="0"/>
              <a:t>велике безділля.</a:t>
            </a:r>
            <a:r>
              <a:rPr lang="ru-RU" smtClean="0"/>
              <a:t> </a:t>
            </a:r>
          </a:p>
          <a:p>
            <a:pPr eaLnBrk="1" hangingPunct="1">
              <a:lnSpc>
                <a:spcPct val="90000"/>
              </a:lnSpc>
            </a:pPr>
            <a:endParaRPr lang="uk-UA" smtClean="0"/>
          </a:p>
          <a:p>
            <a:pPr eaLnBrk="1" hangingPunct="1">
              <a:lnSpc>
                <a:spcPct val="90000"/>
              </a:lnSpc>
            </a:pPr>
            <a:endParaRPr lang="uk-UA" smtClean="0"/>
          </a:p>
          <a:p>
            <a:pPr eaLnBrk="1" hangingPunct="1">
              <a:lnSpc>
                <a:spcPct val="90000"/>
              </a:lnSpc>
            </a:pPr>
            <a:r>
              <a:rPr lang="uk-UA" smtClean="0"/>
              <a:t>злі – у дзвони дзвонять.</a:t>
            </a:r>
            <a:r>
              <a:rPr lang="ru-RU" smtClean="0"/>
              <a:t> </a:t>
            </a:r>
          </a:p>
          <a:p>
            <a:pPr eaLnBrk="1" hangingPunct="1">
              <a:lnSpc>
                <a:spcPct val="90000"/>
              </a:lnSpc>
            </a:pPr>
            <a:endParaRPr lang="uk-UA" smtClean="0"/>
          </a:p>
          <a:p>
            <a:pPr eaLnBrk="1" hangingPunct="1">
              <a:lnSpc>
                <a:spcPct val="90000"/>
              </a:lnSpc>
            </a:pPr>
            <a:r>
              <a:rPr lang="uk-UA" smtClean="0"/>
              <a:t>велика користь.</a:t>
            </a:r>
            <a:r>
              <a:rPr lang="ru-RU" smtClean="0"/>
              <a:t> </a:t>
            </a:r>
          </a:p>
          <a:p>
            <a:pPr eaLnBrk="1" hangingPunct="1">
              <a:lnSpc>
                <a:spcPct val="90000"/>
              </a:lnSpc>
            </a:pPr>
            <a:endParaRPr 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9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  <p:bldP spid="29700" grpId="0" build="p"/>
      <p:bldP spid="2970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778659">
            <a:off x="1187450" y="0"/>
            <a:ext cx="7537450" cy="576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1331913" y="1341438"/>
            <a:ext cx="5761037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>
                <a:solidFill>
                  <a:srgbClr val="215968"/>
                </a:solidFill>
              </a:rPr>
              <a:t>                          </a:t>
            </a:r>
            <a:r>
              <a:rPr lang="uk-UA" b="1">
                <a:solidFill>
                  <a:srgbClr val="215968"/>
                </a:solidFill>
              </a:rPr>
              <a:t>Дорогі діти</a:t>
            </a:r>
            <a:br>
              <a:rPr lang="uk-UA" b="1">
                <a:solidFill>
                  <a:srgbClr val="215968"/>
                </a:solidFill>
              </a:rPr>
            </a:br>
            <a:r>
              <a:rPr lang="uk-UA">
                <a:solidFill>
                  <a:srgbClr val="215968"/>
                </a:solidFill>
              </a:rPr>
              <a:t>             </a:t>
            </a:r>
            <a:r>
              <a:rPr lang="uk-UA" b="1">
                <a:solidFill>
                  <a:srgbClr val="215968"/>
                </a:solidFill>
              </a:rPr>
              <a:t>Просимо вашої допомоги. </a:t>
            </a:r>
          </a:p>
          <a:p>
            <a:r>
              <a:rPr lang="uk-UA" b="1">
                <a:solidFill>
                  <a:srgbClr val="215968"/>
                </a:solidFill>
              </a:rPr>
              <a:t>             В нашому лісі й досі господарює люта,</a:t>
            </a:r>
          </a:p>
          <a:p>
            <a:r>
              <a:rPr lang="uk-UA" b="1">
                <a:solidFill>
                  <a:srgbClr val="215968"/>
                </a:solidFill>
              </a:rPr>
              <a:t>             холодна, голодна зима.</a:t>
            </a:r>
            <a:br>
              <a:rPr lang="uk-UA" b="1">
                <a:solidFill>
                  <a:srgbClr val="215968"/>
                </a:solidFill>
              </a:rPr>
            </a:br>
            <a:r>
              <a:rPr lang="uk-UA" b="1">
                <a:solidFill>
                  <a:srgbClr val="215968"/>
                </a:solidFill>
              </a:rPr>
              <a:t>             Годівничок немає, їжі також.</a:t>
            </a:r>
          </a:p>
          <a:p>
            <a:r>
              <a:rPr lang="uk-UA" b="1">
                <a:solidFill>
                  <a:srgbClr val="215968"/>
                </a:solidFill>
              </a:rPr>
              <a:t>              Допоможіть ! </a:t>
            </a:r>
            <a:br>
              <a:rPr lang="uk-UA" b="1">
                <a:solidFill>
                  <a:srgbClr val="215968"/>
                </a:solidFill>
              </a:rPr>
            </a:br>
            <a:r>
              <a:rPr lang="uk-UA">
                <a:solidFill>
                  <a:srgbClr val="215968"/>
                </a:solidFill>
              </a:rPr>
              <a:t/>
            </a:r>
            <a:br>
              <a:rPr lang="uk-UA">
                <a:solidFill>
                  <a:srgbClr val="215968"/>
                </a:solidFill>
              </a:rPr>
            </a:br>
            <a:r>
              <a:rPr lang="uk-UA">
                <a:solidFill>
                  <a:srgbClr val="215968"/>
                </a:solidFill>
              </a:rPr>
              <a:t>                                        </a:t>
            </a:r>
            <a:r>
              <a:rPr lang="uk-UA" b="1">
                <a:solidFill>
                  <a:srgbClr val="215968"/>
                </a:solidFill>
              </a:rPr>
              <a:t>Ваші пернаті друзі.</a:t>
            </a:r>
            <a:endParaRPr lang="ru-RU" b="1">
              <a:solidFill>
                <a:srgbClr val="215968"/>
              </a:solidFill>
            </a:endParaRP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5724525" y="1557338"/>
            <a:ext cx="2303463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1800" b="1">
                <a:solidFill>
                  <a:schemeClr val="hlink"/>
                </a:solidFill>
              </a:rPr>
              <a:t>Надеждівській ЗОШ</a:t>
            </a:r>
          </a:p>
          <a:p>
            <a:pPr algn="ctr"/>
            <a:r>
              <a:rPr lang="uk-UA" sz="1600" b="1">
                <a:solidFill>
                  <a:schemeClr val="hlink"/>
                </a:solidFill>
              </a:rPr>
              <a:t>І-ІІІСТУПЕНІВ</a:t>
            </a:r>
          </a:p>
          <a:p>
            <a:pPr algn="ctr"/>
            <a:r>
              <a:rPr lang="uk-UA" sz="1600" b="1">
                <a:solidFill>
                  <a:schemeClr val="hlink"/>
                </a:solidFill>
              </a:rPr>
              <a:t>УЧНЯМ 4 КЛАСУ</a:t>
            </a:r>
            <a:endParaRPr lang="ru-RU" sz="1600" b="1">
              <a:solidFill>
                <a:schemeClr val="hlink"/>
              </a:solidFill>
            </a:endParaRPr>
          </a:p>
        </p:txBody>
      </p:sp>
      <p:pic>
        <p:nvPicPr>
          <p:cNvPr id="56328" name="Picture 3" descr="синица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5084763"/>
            <a:ext cx="172878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9" name="Picture 5" descr="дятел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4663" y="5300663"/>
            <a:ext cx="1584325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2" name="Picture 4" descr="воробей"/>
          <p:cNvPicPr>
            <a:picLocks noChangeAspect="1" noChangeArrowheads="1"/>
          </p:cNvPicPr>
          <p:nvPr/>
        </p:nvPicPr>
        <p:blipFill>
          <a:blip r:embed="rId5"/>
          <a:srcRect l="1889" t="1889" b="945"/>
          <a:stretch>
            <a:fillRect/>
          </a:stretch>
        </p:blipFill>
        <p:spPr bwMode="auto">
          <a:xfrm>
            <a:off x="7235825" y="5084763"/>
            <a:ext cx="1763713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9" name="Picture 4" descr="голубь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404813"/>
            <a:ext cx="1439863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6" grpId="0"/>
      <p:bldP spid="563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/>
          </p:cNvSpPr>
          <p:nvPr>
            <p:ph type="title" idx="4294967295"/>
          </p:nvPr>
        </p:nvSpPr>
        <p:spPr bwMode="auto">
          <a:xfrm>
            <a:off x="468313" y="260350"/>
            <a:ext cx="8229600" cy="1143000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uk-UA" sz="4400" smtClean="0">
                <a:effectLst/>
              </a:rPr>
              <a:t>Займенник </a:t>
            </a:r>
            <a:r>
              <a:rPr lang="uk-UA" sz="4400" smtClean="0">
                <a:solidFill>
                  <a:srgbClr val="2E7B0F"/>
                </a:solidFill>
                <a:effectLst/>
                <a:latin typeface="Arial" charset="0"/>
              </a:rPr>
              <a:t>“Бліц – конкурс”</a:t>
            </a:r>
            <a:endParaRPr sz="4400" smtClean="0">
              <a:solidFill>
                <a:srgbClr val="2E7B0F"/>
              </a:solidFill>
              <a:effectLst/>
              <a:latin typeface="Arial" charset="0"/>
            </a:endParaRPr>
          </a:p>
        </p:txBody>
      </p:sp>
      <p:sp>
        <p:nvSpPr>
          <p:cNvPr id="21508" name="Rectangle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uk-UA" sz="2400" smtClean="0"/>
              <a:t>Яка частина мови називається займенником?</a:t>
            </a:r>
          </a:p>
          <a:p>
            <a:pPr eaLnBrk="1" hangingPunct="1">
              <a:lnSpc>
                <a:spcPct val="90000"/>
              </a:lnSpc>
            </a:pPr>
            <a:r>
              <a:rPr lang="uk-UA" sz="2400" smtClean="0">
                <a:latin typeface="Arial" charset="0"/>
              </a:rPr>
              <a:t>Які займенники належать до особових? Чому  вони так називаються?</a:t>
            </a:r>
          </a:p>
          <a:p>
            <a:pPr eaLnBrk="1" hangingPunct="1">
              <a:lnSpc>
                <a:spcPct val="90000"/>
              </a:lnSpc>
            </a:pPr>
            <a:r>
              <a:rPr lang="uk-UA" sz="2400" smtClean="0"/>
              <a:t>Які бувають особові займенники? 1-ї особи однини і множини, відповідно2-ї і 3-ї.</a:t>
            </a:r>
          </a:p>
          <a:p>
            <a:pPr eaLnBrk="1" hangingPunct="1">
              <a:lnSpc>
                <a:spcPct val="90000"/>
              </a:lnSpc>
            </a:pPr>
            <a:r>
              <a:rPr lang="uk-UA" sz="2400" smtClean="0">
                <a:latin typeface="Arial" charset="0"/>
              </a:rPr>
              <a:t>Яка особливість займенників 3-ї особи однини?</a:t>
            </a:r>
            <a:r>
              <a:rPr lang="uk-UA" sz="240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uk-UA" sz="2400" smtClean="0">
                <a:latin typeface="Arial" charset="0"/>
              </a:rPr>
              <a:t>Якими членами речення бувають займенники?</a:t>
            </a:r>
          </a:p>
          <a:p>
            <a:pPr eaLnBrk="1" hangingPunct="1">
              <a:lnSpc>
                <a:spcPct val="90000"/>
              </a:lnSpc>
            </a:pPr>
            <a:r>
              <a:rPr lang="uk-UA" sz="2400" smtClean="0">
                <a:latin typeface="Arial" charset="0"/>
              </a:rPr>
              <a:t>Як пишуться займенники з прийменниками</a:t>
            </a:r>
          </a:p>
          <a:p>
            <a:pPr eaLnBrk="1" hangingPunct="1">
              <a:lnSpc>
                <a:spcPct val="90000"/>
              </a:lnSpc>
            </a:pPr>
            <a:r>
              <a:rPr lang="uk-UA" sz="2400" smtClean="0">
                <a:latin typeface="Arial" charset="0"/>
              </a:rPr>
              <a:t>Які часини мови можна замінити займенником?</a:t>
            </a:r>
            <a:endParaRPr lang="ru-RU" sz="240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1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  <p:bldP spid="2150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8"/>
          <p:cNvSpPr>
            <a:spLocks noGrp="1"/>
          </p:cNvSpPr>
          <p:nvPr>
            <p:ph type="title" idx="4294967295"/>
          </p:nvPr>
        </p:nvSpPr>
        <p:spPr bwMode="auto">
          <a:xfrm>
            <a:off x="468313" y="0"/>
            <a:ext cx="8229600" cy="6264275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sz="4400" smtClean="0">
                <a:effectLst/>
              </a:rPr>
              <a:t>Раптом в лісі посвітліло,</a:t>
            </a:r>
            <a:br>
              <a:rPr sz="4400" smtClean="0">
                <a:effectLst/>
              </a:rPr>
            </a:br>
            <a:r>
              <a:rPr sz="4400" smtClean="0">
                <a:effectLst/>
              </a:rPr>
              <a:t/>
            </a:r>
            <a:br>
              <a:rPr sz="4400" smtClean="0">
                <a:effectLst/>
              </a:rPr>
            </a:br>
            <a:r>
              <a:rPr sz="4400" smtClean="0">
                <a:effectLst/>
              </a:rPr>
              <a:t>Стало всюди чисто й біло.</a:t>
            </a:r>
            <a:br>
              <a:rPr sz="4400" smtClean="0">
                <a:effectLst/>
              </a:rPr>
            </a:br>
            <a:r>
              <a:rPr sz="4400" smtClean="0">
                <a:effectLst/>
              </a:rPr>
              <a:t/>
            </a:r>
            <a:br>
              <a:rPr sz="4400" smtClean="0">
                <a:effectLst/>
              </a:rPr>
            </a:br>
            <a:r>
              <a:rPr sz="4400" smtClean="0">
                <a:effectLst/>
              </a:rPr>
              <a:t>А тепла чогось нема.</a:t>
            </a:r>
            <a:br>
              <a:rPr sz="4400" smtClean="0">
                <a:effectLst/>
              </a:rPr>
            </a:br>
            <a:r>
              <a:rPr sz="4400" smtClean="0">
                <a:effectLst/>
              </a:rPr>
              <a:t/>
            </a:r>
            <a:br>
              <a:rPr sz="4400" smtClean="0">
                <a:effectLst/>
              </a:rPr>
            </a:br>
            <a:r>
              <a:rPr sz="4400" smtClean="0">
                <a:effectLst/>
              </a:rPr>
              <a:t>Це прийшла до нас…</a:t>
            </a:r>
          </a:p>
        </p:txBody>
      </p:sp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6877050" y="5157788"/>
            <a:ext cx="17272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7412" name="WordArt 4"/>
          <p:cNvSpPr>
            <a:spLocks noChangeArrowheads="1" noChangeShapeType="1" noTextEdit="1"/>
          </p:cNvSpPr>
          <p:nvPr/>
        </p:nvSpPr>
        <p:spPr bwMode="auto">
          <a:xfrm>
            <a:off x="7164388" y="5157788"/>
            <a:ext cx="1655762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Зима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3"/>
          <p:cNvSpPr>
            <a:spLocks noGrp="1"/>
          </p:cNvSpPr>
          <p:nvPr>
            <p:ph type="title" idx="4294967295"/>
          </p:nvPr>
        </p:nvSpPr>
        <p:spPr bwMode="auto">
          <a:xfrm>
            <a:off x="395288" y="2924175"/>
            <a:ext cx="8229600" cy="1143000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uk-UA" sz="5400" i="1" smtClean="0">
                <a:solidFill>
                  <a:srgbClr val="2E7B0F"/>
                </a:solidFill>
                <a:effectLst/>
              </a:rPr>
              <a:t>зи  им ов  вий</a:t>
            </a:r>
            <a:r>
              <a:rPr lang="uk-UA" sz="5400" smtClean="0">
                <a:solidFill>
                  <a:srgbClr val="2E7B0F"/>
                </a:solidFill>
                <a:effectLst/>
              </a:rPr>
              <a:t>       </a:t>
            </a:r>
            <a:r>
              <a:rPr lang="uk-UA" sz="5400" i="1" smtClean="0">
                <a:solidFill>
                  <a:srgbClr val="2E7B0F"/>
                </a:solidFill>
                <a:effectLst/>
              </a:rPr>
              <a:t>зимовий</a:t>
            </a:r>
            <a:endParaRPr sz="5400" i="1" smtClean="0">
              <a:solidFill>
                <a:srgbClr val="2E7B0F"/>
              </a:solidFill>
              <a:effectLst/>
            </a:endParaRPr>
          </a:p>
        </p:txBody>
      </p:sp>
      <p:pic>
        <p:nvPicPr>
          <p:cNvPr id="21506" name="Picture 6" descr="e5f0a948d92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908050"/>
            <a:ext cx="1528763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6" descr="e5f0a948d92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4025" y="4868863"/>
            <a:ext cx="115252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6" descr="e5f0a948d92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1013" y="404813"/>
            <a:ext cx="161925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6" descr="e5f0a948d92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4292600"/>
            <a:ext cx="11525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e5f0a948d92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5300663"/>
            <a:ext cx="115252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240995-Sepi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60350"/>
            <a:ext cx="8496300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5" descr="1560_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74638"/>
            <a:ext cx="8424862" cy="624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44"/>
          <p:cNvSpPr>
            <a:spLocks noGrp="1"/>
          </p:cNvSpPr>
          <p:nvPr>
            <p:ph type="title"/>
          </p:nvPr>
        </p:nvSpPr>
        <p:spPr bwMode="auto">
          <a:xfrm>
            <a:off x="0" y="274638"/>
            <a:ext cx="822960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uk-UA" sz="4400" smtClean="0">
                <a:effectLst/>
              </a:rPr>
              <a:t> </a:t>
            </a:r>
            <a:endParaRPr smtClean="0">
              <a:effectLst/>
            </a:endParaRPr>
          </a:p>
        </p:txBody>
      </p:sp>
      <p:pic>
        <p:nvPicPr>
          <p:cNvPr id="20485" name="Picture 5" descr="183053-frederika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274638"/>
            <a:ext cx="8424862" cy="624998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/>
    </p:bldLst>
  </p:timing>
</p:sld>
</file>

<file path=ppt/theme/theme1.xml><?xml version="1.0" encoding="utf-8"?>
<a:theme xmlns:a="http://schemas.openxmlformats.org/drawingml/2006/main" name="Презентація до уроку Л.А.Боровик 2 кл. ЗОШ №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Презентація до уроку Л.А.Боровик 2 кл. ЗОШ №8</Template>
  <TotalTime>637</TotalTime>
  <Words>335</Words>
  <Application>Microsoft Office PowerPoint</Application>
  <PresentationFormat>Экран (4:3)</PresentationFormat>
  <Paragraphs>82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Cambria</vt:lpstr>
      <vt:lpstr>Calibri</vt:lpstr>
      <vt:lpstr>Monotype Corsiva</vt:lpstr>
      <vt:lpstr>Times New Roman</vt:lpstr>
      <vt:lpstr>Презентація до уроку Л.А.Боровик 2 кл. ЗОШ №8</vt:lpstr>
      <vt:lpstr>Презентація до уроку Л.А.Боровик 2 кл. ЗОШ №8</vt:lpstr>
      <vt:lpstr>        Повторення й узагальнення вивченого                      про      займенник  </vt:lpstr>
      <vt:lpstr>Сьогодні завітала я до вас,  У цей красивий, світлий клас.  Щоб ніжне слово промовляти,  І мови української навчати.</vt:lpstr>
      <vt:lpstr>Слайд 3</vt:lpstr>
      <vt:lpstr>Займенник “Бліц – конкурс”</vt:lpstr>
      <vt:lpstr>Раптом в лісі посвітліло,  Стало всюди чисто й біло.  А тепла чогось нема.  Це прийшла до нас…</vt:lpstr>
      <vt:lpstr>зи  им ов  вий       зимовий</vt:lpstr>
      <vt:lpstr>Слайд 7</vt:lpstr>
      <vt:lpstr>Слайд 8</vt:lpstr>
      <vt:lpstr> </vt:lpstr>
      <vt:lpstr>Слайд 10</vt:lpstr>
      <vt:lpstr>    Їй  кажи – овес, а вона каже –   гречка     Ви – нам, а ми – вам.    З ним каші не звариш.    У нього сім п'ятниць на тиждень.             </vt:lpstr>
      <vt:lpstr>Слайд 12</vt:lpstr>
      <vt:lpstr>Слайд 13</vt:lpstr>
      <vt:lpstr>Птахи –чудові синоптики</vt:lpstr>
      <vt:lpstr>Жовтогруді  щебетушки, Мають вони чорні  капелюшки,  Сірі лапки,  білі   щічки,  Називаються  .  .  .   Вірно людям я служу, Їм дерева стережу,  Дзьоб міцний   і  гострий  маю,  Шкідників ним здобуваю.   Хто це в лісі все скрекоче, дуже вона новини любить охоче?  Це хитренька  ,  білобока  ? З чорним хвостиком .  .  . </vt:lpstr>
      <vt:lpstr>Поставити в початковій формі займенники</vt:lpstr>
      <vt:lpstr>Слайд 17</vt:lpstr>
      <vt:lpstr>Слайд 18</vt:lpstr>
      <vt:lpstr>Слайд 19</vt:lpstr>
      <vt:lpstr>Прислів’я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Повторення вивченого про прикмет-  ники. Спостереження за роллю  прикмет-  ників у мовленні.</dc:title>
  <dc:creator>Gala</dc:creator>
  <cp:lastModifiedBy>Elit</cp:lastModifiedBy>
  <cp:revision>16</cp:revision>
  <dcterms:created xsi:type="dcterms:W3CDTF">2012-09-14T10:55:21Z</dcterms:created>
  <dcterms:modified xsi:type="dcterms:W3CDTF">2014-02-12T16:00:46Z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TC103899579990</vt:lpwstr>
  </property>
</Properties>
</file>